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2"/>
  </p:notesMasterIdLst>
  <p:handoutMasterIdLst>
    <p:handoutMasterId r:id="rId23"/>
  </p:handoutMasterIdLst>
  <p:sldIdLst>
    <p:sldId id="256" r:id="rId5"/>
    <p:sldId id="637" r:id="rId6"/>
    <p:sldId id="627" r:id="rId7"/>
    <p:sldId id="635" r:id="rId8"/>
    <p:sldId id="628" r:id="rId9"/>
    <p:sldId id="460" r:id="rId10"/>
    <p:sldId id="629" r:id="rId11"/>
    <p:sldId id="276" r:id="rId12"/>
    <p:sldId id="577" r:id="rId13"/>
    <p:sldId id="630" r:id="rId14"/>
    <p:sldId id="632" r:id="rId15"/>
    <p:sldId id="633" r:id="rId16"/>
    <p:sldId id="634" r:id="rId17"/>
    <p:sldId id="611" r:id="rId18"/>
    <p:sldId id="624" r:id="rId19"/>
    <p:sldId id="323" r:id="rId20"/>
    <p:sldId id="636" r:id="rId2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autoAdjust="0"/>
    <p:restoredTop sz="96571" autoAdjust="0"/>
  </p:normalViewPr>
  <p:slideViewPr>
    <p:cSldViewPr snapToGrid="0" showGuides="1">
      <p:cViewPr varScale="1">
        <p:scale>
          <a:sx n="121" d="100"/>
          <a:sy n="121" d="100"/>
        </p:scale>
        <p:origin x="1003" y="9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6/15/2021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6/15/2021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  This module addresses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from our tutorial schedule, software testing is divided up into three talks.  Part one covers the context for creating a testing strategy, and part two walks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through test driven </a:t>
            </a:r>
            <a:r>
              <a:rPr lang="en-US" sz="1200" kern="1200" dirty="0" err="1">
                <a:solidFill>
                  <a:schemeClr val="tx1"/>
                </a:solidFill>
                <a:effectLst/>
                <a:latin typeface="+mn-lt"/>
                <a:ea typeface="+mn-ea"/>
                <a:cs typeface="+mn-cs"/>
              </a:rPr>
              <a:t>devlopment</a:t>
            </a:r>
            <a:r>
              <a:rPr lang="en-US" sz="1200" kern="1200" dirty="0">
                <a:solidFill>
                  <a:schemeClr val="tx1"/>
                </a:solidFill>
                <a:effectLst/>
                <a:latin typeface="+mn-lt"/>
                <a:ea typeface="+mn-ea"/>
                <a:cs typeface="+mn-cs"/>
              </a:rPr>
              <a:t> and part 3 provides guidelines and experiences from our teams.  Ideally, testing is one facet of the software design process.  So after we get our feet wet with simple testing ideas, we'll go to David's talk on software design.  Then we'll present our experiences in designing a testing strategy for more complex projects.</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business, involving expertise in many different subject areas.  Domain experts have a set of models in mind.  They will propose equations and models.  They should also have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For the project team to work together effectively, they need to iterate on features that move toward their science objectives.  Testing happens automatically and naturally, but is not always recognized and archived.</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355436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initial development, functionality is tested as it's added.  These activities should be recognized as tests, and stored for future use.  Especially important are synthetic use cases that check accuracy and stability, as well as the models themselves.  It may take some extra work, but it's very worthwhile to design data-structures that allow algorithms to interoperate, and to save that information in the form of tests.</a:t>
            </a:r>
          </a:p>
          <a:p>
            <a:r>
              <a:rPr lang="en-US" sz="1200" kern="1200" dirty="0">
                <a:solidFill>
                  <a:schemeClr val="tx1"/>
                </a:solidFill>
                <a:effectLst/>
                <a:latin typeface="+mn-lt"/>
                <a:ea typeface="+mn-ea"/>
                <a:cs typeface="+mn-cs"/>
              </a:rPr>
              <a:t>After development, those tests become even more important.</a:t>
            </a:r>
          </a:p>
          <a:p>
            <a:r>
              <a:rPr lang="en-US" sz="1200" kern="1200" dirty="0">
                <a:solidFill>
                  <a:schemeClr val="tx1"/>
                </a:solidFill>
                <a:effectLst/>
                <a:latin typeface="+mn-lt"/>
                <a:ea typeface="+mn-ea"/>
                <a:cs typeface="+mn-cs"/>
              </a:rPr>
              <a:t>They help check the behavior of existing codes when adding new capabilities.  They serve as baselines and checks when upgrading existing algorithms.  For example, hardware vendors are usually willing to help accelerate your algorithms - as long as they have a good test suite to check their optimization work.  Tests also show project status to help direct code </a:t>
            </a:r>
            <a:r>
              <a:rPr lang="en-US" sz="1200" kern="1200" dirty="0" err="1">
                <a:solidFill>
                  <a:schemeClr val="tx1"/>
                </a:solidFill>
                <a:effectLst/>
                <a:latin typeface="+mn-lt"/>
                <a:ea typeface="+mn-ea"/>
                <a:cs typeface="+mn-cs"/>
              </a:rPr>
              <a:t>maintanence</a:t>
            </a:r>
            <a:r>
              <a:rPr lang="en-US" sz="1200" kern="1200" dirty="0">
                <a:solidFill>
                  <a:schemeClr val="tx1"/>
                </a:solidFill>
                <a:effectLst/>
                <a:latin typeface="+mn-lt"/>
                <a:ea typeface="+mn-ea"/>
                <a:cs typeface="+mn-cs"/>
              </a:rPr>
              <a:t>.  Finally, tests are critical when preparing for a production release of your code to the community.</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testing plays an integral role in the software development process.  Here's a summary of practices detected by scanning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repositories associated with groups developing scientific software.  About half of them have some files or folders named "test." This is roughly the same percentage as have README-s, and slightly less than the number of repositories with build systems.  So, the community recognizes the importance of testing your code.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8157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Those new to software testing can find advice for getting started in this first half.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many kinds of tests - and entire volumes have been written on the subject.  Here I will point out that the purpose of tests are to build confidence that your software is doing what it's supposed to do.  There is a theorem called the "Curry-Howard Isomorphism."  It states that programs are proofs, and proofs are programs.  So every step in your program is building something up.  Tests are a part of a verification process that check each step of the building process is building the mathematical object it's supposed to.  The verification process needs to look at all these little steps and show the steps work as expected.  Tests are the implementation part of that process.</a:t>
            </a:r>
          </a:p>
          <a:p>
            <a:r>
              <a:rPr lang="en-US" sz="1200" kern="1200" dirty="0">
                <a:solidFill>
                  <a:schemeClr val="tx1"/>
                </a:solidFill>
                <a:effectLst/>
                <a:latin typeface="+mn-lt"/>
                <a:ea typeface="+mn-ea"/>
                <a:cs typeface="+mn-cs"/>
              </a:rPr>
              <a:t>While verification can check steps in the proof process,</a:t>
            </a:r>
          </a:p>
          <a:p>
            <a:r>
              <a:rPr lang="en-US" sz="1200" kern="1200" dirty="0">
                <a:solidFill>
                  <a:schemeClr val="tx1"/>
                </a:solidFill>
                <a:effectLst/>
                <a:latin typeface="+mn-lt"/>
                <a:ea typeface="+mn-ea"/>
                <a:cs typeface="+mn-cs"/>
              </a:rPr>
              <a:t>validation is a harder problem.  It is outward-looking.  It asks whether</a:t>
            </a:r>
          </a:p>
          <a:p>
            <a:r>
              <a:rPr lang="en-US" sz="1200" kern="1200" dirty="0">
                <a:solidFill>
                  <a:schemeClr val="tx1"/>
                </a:solidFill>
                <a:effectLst/>
                <a:latin typeface="+mn-lt"/>
                <a:ea typeface="+mn-ea"/>
                <a:cs typeface="+mn-cs"/>
              </a:rPr>
              <a:t>your science domain is covered by the models and algorithms you have implemented.  That goes a little beyond testing, but it's good to keep in mind that a correctly implemented code can prove or disprove a scientific model.</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Following the Curry-Howard Isomorphism, you might ask, "What does a program prove?"  A program proves something like: "for all A following assumptions 'X', there is a B such that 'Y'."  A statement like that should hold for individual units of the program, as well as for combinations of those units.  Important conditions “Y” should include basic structure, as well as convergence, stability, and accuracy.  Tests at both the component level and at the systems level are needed.  There's not a strict divide between these levels, but they are often termed "unit" and "integration" tests.</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27416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industrial software.  In fact, even at big tech. industries, if you ask the research division "What are your requirements for testing research software?" they won't be able to give you a concrete answer.  That's because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It's necessary to re-examine assumptions about the inputs, and their effects on which parts of the code are exercised.  Often, it can be difficult to tell how parts of the code interact, and what everything is supposed to be doing.</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79435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64252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dx.doi.org/10.6084/m9.figshare.14188463.v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a:t>Software Testing: </a:t>
            </a:r>
            <a:r>
              <a:rPr lang="en-US" dirty="0"/>
              <a:t>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Patricia Grubel</a:t>
            </a:r>
            <a:br>
              <a:rPr lang="en-US" dirty="0">
                <a:solidFill>
                  <a:srgbClr val="000000"/>
                </a:solidFill>
              </a:rPr>
            </a:br>
            <a:r>
              <a:rPr lang="en-US" sz="2000" dirty="0">
                <a:solidFill>
                  <a:srgbClr val="000000"/>
                </a:solidFill>
              </a:rPr>
              <a:t>Los Alamos National Laboratory</a:t>
            </a:r>
            <a:endParaRPr lang="en-US" sz="1800" dirty="0">
              <a:solidFill>
                <a:srgbClr val="000000"/>
              </a:solidFill>
            </a:endParaRPr>
          </a:p>
          <a:p>
            <a:pPr>
              <a:spcBef>
                <a:spcPts val="2800"/>
              </a:spcBef>
              <a:spcAft>
                <a:spcPts val="0"/>
              </a:spcAft>
              <a:buSzPts val="2000"/>
            </a:pPr>
            <a:r>
              <a:rPr lang="en-US" sz="2000" dirty="0"/>
              <a:t>Better Scientific Software tutorial, ISC, June 2021</a:t>
            </a:r>
          </a:p>
          <a:p>
            <a:pPr marL="0" lvl="0" indent="0" algn="l" rtl="0">
              <a:lnSpc>
                <a:spcPct val="90000"/>
              </a:lnSpc>
              <a:spcBef>
                <a:spcPts val="2800"/>
              </a:spcBef>
              <a:spcAft>
                <a:spcPts val="0"/>
              </a:spcAft>
              <a:buSzPts val="2000"/>
              <a:buNone/>
            </a:pPr>
            <a:r>
              <a:rPr lang="en-US" sz="2000" dirty="0">
                <a:solidFill>
                  <a:srgbClr val="000000"/>
                </a:solidFill>
              </a:rPr>
              <a:t>Contributors: Anshu Dubey (ANL), Rinku Gupta (ANL), Alicia </a:t>
            </a:r>
            <a:r>
              <a:rPr lang="en-US" sz="2000" dirty="0" err="1">
                <a:solidFill>
                  <a:srgbClr val="000000"/>
                </a:solidFill>
              </a:rPr>
              <a:t>Klinvex</a:t>
            </a:r>
            <a:r>
              <a:rPr lang="en-US" sz="2000" dirty="0">
                <a:solidFill>
                  <a:srgbClr val="000000"/>
                </a:solidFill>
              </a:rPr>
              <a:t> (SNL), Mark C. Miller (LLNL), Jared O’Neal (ANL), David Rogers (ORNL)</a:t>
            </a:r>
            <a:endParaRPr lang="en-US" dirty="0">
              <a:solidFill>
                <a:srgbClr val="000000"/>
              </a:solidFill>
            </a:endParaRPr>
          </a:p>
        </p:txBody>
      </p:sp>
      <p:sp>
        <p:nvSpPr>
          <p:cNvPr id="5" name="TextBox 4">
            <a:extLst>
              <a:ext uri="{FF2B5EF4-FFF2-40B4-BE49-F238E27FC236}">
                <a16:creationId xmlns:a16="http://schemas.microsoft.com/office/drawing/2014/main" id="{5CCD9EA0-AFAA-4509-ADFD-A851CBDD4CFA}"/>
              </a:ext>
            </a:extLst>
          </p:cNvPr>
          <p:cNvSpPr txBox="1"/>
          <p:nvPr/>
        </p:nvSpPr>
        <p:spPr>
          <a:xfrm>
            <a:off x="10853486" y="5907131"/>
            <a:ext cx="1335339" cy="276999"/>
          </a:xfrm>
          <a:prstGeom prst="rect">
            <a:avLst/>
          </a:prstGeom>
          <a:noFill/>
        </p:spPr>
        <p:txBody>
          <a:bodyPr wrap="square">
            <a:spAutoFit/>
          </a:bodyPr>
          <a:lstStyle/>
          <a:p>
            <a:r>
              <a:rPr lang="en-US" sz="1200" dirty="0">
                <a:solidFill>
                  <a:srgbClr val="000000"/>
                </a:solidFill>
                <a:effectLst/>
                <a:latin typeface="+mn-lt"/>
                <a:ea typeface="Calibri" panose="020F0502020204030204" pitchFamily="34" charset="0"/>
                <a:cs typeface="Calibri" panose="020F0502020204030204" pitchFamily="34" charset="0"/>
              </a:rPr>
              <a:t>LA-UR-21-25675</a:t>
            </a:r>
            <a:endParaRPr lang="en-US" sz="1200" dirty="0">
              <a:latin typeface="+mn-lt"/>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A: 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207795" y="3570866"/>
            <a:ext cx="2530438"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6664617" y="2583825"/>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release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David M. Rogers, Better Scientific Software tutorial, in ISC High Performance, online, 2021. DOI: </a:t>
            </a:r>
            <a:r>
              <a:rPr lang="en-US" sz="1600" b="1" dirty="0">
                <a:hlinkClick r:id="rId4"/>
              </a:rPr>
              <a:t>10.6084/m9.figshare.14642520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369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0156" y="1713882"/>
            <a:ext cx="10561677" cy="4601656"/>
          </a:xfrm>
        </p:spPr>
        <p:txBody>
          <a:bodyPr/>
          <a:lstStyle/>
          <a:p>
            <a:r>
              <a:rPr lang="en-US" dirty="0"/>
              <a:t>Development context for testing</a:t>
            </a:r>
          </a:p>
          <a:p>
            <a:r>
              <a:rPr lang="en-US" dirty="0"/>
              <a:t>Challenges</a:t>
            </a:r>
          </a:p>
          <a:p>
            <a:r>
              <a:rPr lang="en-US" dirty="0"/>
              <a:t>Toy Example</a:t>
            </a:r>
          </a:p>
          <a:p>
            <a:endParaRPr lang="en-US" dirty="0"/>
          </a:p>
          <a:p>
            <a:r>
              <a:rPr lang="en-US" dirty="0"/>
              <a:t>Walk Through Testing Example</a:t>
            </a:r>
          </a:p>
          <a:p>
            <a:pPr marL="0" indent="0">
              <a:buNone/>
            </a:pPr>
            <a:endParaRPr lang="en-US" sz="1200" dirty="0"/>
          </a:p>
          <a:p>
            <a:r>
              <a:rPr lang="en-US" dirty="0"/>
              <a:t>Guidelines for developing a testing &amp; validation plan</a:t>
            </a:r>
          </a:p>
          <a:p>
            <a:r>
              <a:rPr lang="en-US" dirty="0"/>
              <a:t>Production Examples</a:t>
            </a:r>
          </a:p>
          <a:p>
            <a:pPr lvl="1"/>
            <a:r>
              <a:rPr lang="en-US" dirty="0"/>
              <a:t>Testing a legacy Fortran code</a:t>
            </a:r>
          </a:p>
          <a:p>
            <a:pPr lvl="1"/>
            <a:r>
              <a:rPr lang="en-US" dirty="0"/>
              <a:t>Designing tests alongside code development</a:t>
            </a:r>
          </a:p>
          <a:p>
            <a:r>
              <a:rPr lang="en-US" dirty="0"/>
              <a:t>Conclusions: Testing within a team context</a:t>
            </a:r>
          </a:p>
          <a:p>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3095" y="1128172"/>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5" name="Title 1">
            <a:extLst>
              <a:ext uri="{FF2B5EF4-FFF2-40B4-BE49-F238E27FC236}">
                <a16:creationId xmlns:a16="http://schemas.microsoft.com/office/drawing/2014/main" id="{3C28C919-3219-6A48-A406-4B25E35A43E7}"/>
              </a:ext>
            </a:extLst>
          </p:cNvPr>
          <p:cNvSpPr txBox="1">
            <a:spLocks/>
          </p:cNvSpPr>
          <p:nvPr/>
        </p:nvSpPr>
        <p:spPr bwMode="auto">
          <a:xfrm>
            <a:off x="363095" y="4199010"/>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Advanced Testing</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3095" y="3225298"/>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Walkthrough</a:t>
            </a:r>
          </a:p>
        </p:txBody>
      </p:sp>
    </p:spTree>
    <p:extLst>
      <p:ext uri="{BB962C8B-B14F-4D97-AF65-F5344CB8AC3E}">
        <p14:creationId xmlns:p14="http://schemas.microsoft.com/office/powerpoint/2010/main" val="425215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pic>
        <p:nvPicPr>
          <p:cNvPr id="6" name="Picture 5">
            <a:extLst>
              <a:ext uri="{FF2B5EF4-FFF2-40B4-BE49-F238E27FC236}">
                <a16:creationId xmlns:a16="http://schemas.microsoft.com/office/drawing/2014/main" id="{EC49B239-B01B-B948-B2D9-8FA2DEDDCCFB}"/>
              </a:ext>
            </a:extLst>
          </p:cNvPr>
          <p:cNvPicPr>
            <a:picLocks noChangeAspect="1"/>
          </p:cNvPicPr>
          <p:nvPr/>
        </p:nvPicPr>
        <p:blipFill>
          <a:blip r:embed="rId3"/>
          <a:stretch>
            <a:fillRect/>
          </a:stretch>
        </p:blipFill>
        <p:spPr>
          <a:xfrm>
            <a:off x="756465" y="868680"/>
            <a:ext cx="9588500" cy="5422900"/>
          </a:xfrm>
          <a:prstGeom prst="rect">
            <a:avLst/>
          </a:prstGeom>
        </p:spPr>
      </p:pic>
      <p:sp>
        <p:nvSpPr>
          <p:cNvPr id="8" name="Rectangle 7">
            <a:extLst>
              <a:ext uri="{FF2B5EF4-FFF2-40B4-BE49-F238E27FC236}">
                <a16:creationId xmlns:a16="http://schemas.microsoft.com/office/drawing/2014/main" id="{FD76D5AA-DEBD-AF4A-996A-5AB7150BCB32}"/>
              </a:ext>
            </a:extLst>
          </p:cNvPr>
          <p:cNvSpPr/>
          <p:nvPr/>
        </p:nvSpPr>
        <p:spPr>
          <a:xfrm>
            <a:off x="7722973" y="5993027"/>
            <a:ext cx="4151870" cy="86497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12" name="Picture 11">
            <a:extLst>
              <a:ext uri="{FF2B5EF4-FFF2-40B4-BE49-F238E27FC236}">
                <a16:creationId xmlns:a16="http://schemas.microsoft.com/office/drawing/2014/main" id="{D9903E48-14D8-8543-BDC4-0FE410F90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2973" y="6050280"/>
            <a:ext cx="4406900" cy="825500"/>
          </a:xfrm>
          <a:prstGeom prst="rect">
            <a:avLst/>
          </a:prstGeom>
          <a:effectLst/>
        </p:spPr>
      </p:pic>
      <p:grpSp>
        <p:nvGrpSpPr>
          <p:cNvPr id="3" name="Group 2">
            <a:extLst>
              <a:ext uri="{FF2B5EF4-FFF2-40B4-BE49-F238E27FC236}">
                <a16:creationId xmlns:a16="http://schemas.microsoft.com/office/drawing/2014/main" id="{9912F697-019C-D946-847B-122035BA1E13}"/>
              </a:ext>
            </a:extLst>
          </p:cNvPr>
          <p:cNvGrpSpPr/>
          <p:nvPr/>
        </p:nvGrpSpPr>
        <p:grpSpPr>
          <a:xfrm>
            <a:off x="8953196" y="1026913"/>
            <a:ext cx="3412628" cy="3119775"/>
            <a:chOff x="8953196" y="1026913"/>
            <a:chExt cx="3412628" cy="3119775"/>
          </a:xfrm>
        </p:grpSpPr>
        <p:sp>
          <p:nvSpPr>
            <p:cNvPr id="13" name="Oval 12">
              <a:extLst>
                <a:ext uri="{FF2B5EF4-FFF2-40B4-BE49-F238E27FC236}">
                  <a16:creationId xmlns:a16="http://schemas.microsoft.com/office/drawing/2014/main" id="{6AB1EEEE-5744-8C47-94FC-48A8D7833878}"/>
                </a:ext>
              </a:extLst>
            </p:cNvPr>
            <p:cNvSpPr/>
            <p:nvPr/>
          </p:nvSpPr>
          <p:spPr>
            <a:xfrm>
              <a:off x="9217742" y="1489587"/>
              <a:ext cx="2657101" cy="2657101"/>
            </a:xfrm>
            <a:prstGeom prst="ellipse">
              <a:avLst/>
            </a:prstGeom>
            <a:noFill/>
            <a:ln w="762000">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Rectangle 18">
              <a:extLst>
                <a:ext uri="{FF2B5EF4-FFF2-40B4-BE49-F238E27FC236}">
                  <a16:creationId xmlns:a16="http://schemas.microsoft.com/office/drawing/2014/main" id="{23078050-1715-0644-AC64-C65DC175F79E}"/>
                </a:ext>
              </a:extLst>
            </p:cNvPr>
            <p:cNvSpPr/>
            <p:nvPr/>
          </p:nvSpPr>
          <p:spPr>
            <a:xfrm>
              <a:off x="10214309" y="1026913"/>
              <a:ext cx="646331"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P</a:t>
              </a:r>
            </a:p>
          </p:txBody>
        </p:sp>
        <p:grpSp>
          <p:nvGrpSpPr>
            <p:cNvPr id="27" name="Group 26">
              <a:extLst>
                <a:ext uri="{FF2B5EF4-FFF2-40B4-BE49-F238E27FC236}">
                  <a16:creationId xmlns:a16="http://schemas.microsoft.com/office/drawing/2014/main" id="{CC0A81EE-8927-DA46-94B0-AE1A1DAF168A}"/>
                </a:ext>
              </a:extLst>
            </p:cNvPr>
            <p:cNvGrpSpPr/>
            <p:nvPr/>
          </p:nvGrpSpPr>
          <p:grpSpPr>
            <a:xfrm>
              <a:off x="9926423" y="2522592"/>
              <a:ext cx="1131328" cy="849887"/>
              <a:chOff x="954338" y="5575627"/>
              <a:chExt cx="1131328" cy="849887"/>
            </a:xfrm>
          </p:grpSpPr>
          <p:cxnSp>
            <p:nvCxnSpPr>
              <p:cNvPr id="22" name="Straight Connector 21">
                <a:extLst>
                  <a:ext uri="{FF2B5EF4-FFF2-40B4-BE49-F238E27FC236}">
                    <a16:creationId xmlns:a16="http://schemas.microsoft.com/office/drawing/2014/main" id="{06D04002-1CCD-AB4D-9C21-13952ACA76A7}"/>
                  </a:ext>
                </a:extLst>
              </p:cNvPr>
              <p:cNvCxnSpPr>
                <a:cxnSpLocks/>
              </p:cNvCxnSpPr>
              <p:nvPr/>
            </p:nvCxnSpPr>
            <p:spPr>
              <a:xfrm>
                <a:off x="954338" y="5855110"/>
                <a:ext cx="491004" cy="570404"/>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14A49B-34CC-C647-AEE6-9ADC1A425CEE}"/>
                  </a:ext>
                </a:extLst>
              </p:cNvPr>
              <p:cNvCxnSpPr>
                <a:cxnSpLocks/>
              </p:cNvCxnSpPr>
              <p:nvPr/>
            </p:nvCxnSpPr>
            <p:spPr>
              <a:xfrm flipV="1">
                <a:off x="1200763" y="5575627"/>
                <a:ext cx="884903" cy="827385"/>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A07FF8FD-37D7-3D41-BC53-6F79A99038D7}"/>
                </a:ext>
              </a:extLst>
            </p:cNvPr>
            <p:cNvSpPr/>
            <p:nvPr/>
          </p:nvSpPr>
          <p:spPr>
            <a:xfrm rot="18294728">
              <a:off x="8803155" y="1708709"/>
              <a:ext cx="1223412"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QC</a:t>
              </a:r>
            </a:p>
          </p:txBody>
        </p:sp>
        <p:sp>
          <p:nvSpPr>
            <p:cNvPr id="29" name="Rectangle 28">
              <a:extLst>
                <a:ext uri="{FF2B5EF4-FFF2-40B4-BE49-F238E27FC236}">
                  <a16:creationId xmlns:a16="http://schemas.microsoft.com/office/drawing/2014/main" id="{59DE6AE8-16D9-8F43-B652-21406112F146}"/>
                </a:ext>
              </a:extLst>
            </p:cNvPr>
            <p:cNvSpPr/>
            <p:nvPr/>
          </p:nvSpPr>
          <p:spPr>
            <a:xfrm rot="3786259">
              <a:off x="11173842" y="1762624"/>
              <a:ext cx="1141794" cy="923330"/>
            </a:xfrm>
            <a:prstGeom prst="rect">
              <a:avLst/>
            </a:prstGeom>
            <a:noFill/>
          </p:spPr>
          <p:txBody>
            <a:bodyPr wrap="squar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se</a:t>
              </a:r>
            </a:p>
          </p:txBody>
        </p:sp>
        <p:sp>
          <p:nvSpPr>
            <p:cNvPr id="30" name="Rectangle 29">
              <a:extLst>
                <a:ext uri="{FF2B5EF4-FFF2-40B4-BE49-F238E27FC236}">
                  <a16:creationId xmlns:a16="http://schemas.microsoft.com/office/drawing/2014/main" id="{C9A30832-0B17-7B46-8AA0-AA2D19E0E30B}"/>
                </a:ext>
              </a:extLst>
            </p:cNvPr>
            <p:cNvSpPr/>
            <p:nvPr/>
          </p:nvSpPr>
          <p:spPr>
            <a:xfrm rot="5400000">
              <a:off x="11600229" y="2409969"/>
              <a:ext cx="607859"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d</a:t>
              </a:r>
            </a:p>
          </p:txBody>
        </p:sp>
        <p:sp>
          <p:nvSpPr>
            <p:cNvPr id="31" name="Rectangle 30">
              <a:extLst>
                <a:ext uri="{FF2B5EF4-FFF2-40B4-BE49-F238E27FC236}">
                  <a16:creationId xmlns:a16="http://schemas.microsoft.com/office/drawing/2014/main" id="{C7154E69-30D5-4447-9C20-1860C0790CF7}"/>
                </a:ext>
              </a:extLst>
            </p:cNvPr>
            <p:cNvSpPr/>
            <p:nvPr/>
          </p:nvSpPr>
          <p:spPr>
            <a:xfrm rot="1572432">
              <a:off x="10664674" y="1190131"/>
              <a:ext cx="954107"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as</a:t>
              </a:r>
            </a:p>
          </p:txBody>
        </p:sp>
      </p:grpSp>
    </p:spTree>
    <p:extLst>
      <p:ext uri="{BB962C8B-B14F-4D97-AF65-F5344CB8AC3E}">
        <p14:creationId xmlns:p14="http://schemas.microsoft.com/office/powerpoint/2010/main" val="218399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7"/>
            <a:ext cx="11369809" cy="4759592"/>
          </a:xfrm>
        </p:spPr>
        <p:txBody>
          <a:bodyPr>
            <a:normAutofit/>
          </a:bodyPr>
          <a:lstStyle/>
          <a:p>
            <a:pPr>
              <a:lnSpc>
                <a:spcPct val="110000"/>
              </a:lnSpc>
            </a:pPr>
            <a:r>
              <a:rPr lang="en-US" sz="2800" dirty="0"/>
              <a:t>During initial code development</a:t>
            </a:r>
          </a:p>
          <a:p>
            <a:pPr lvl="1">
              <a:lnSpc>
                <a:spcPct val="110000"/>
              </a:lnSpc>
            </a:pPr>
            <a:r>
              <a:rPr lang="en-US" sz="2400" dirty="0"/>
              <a:t>Accuracy and stability </a:t>
            </a:r>
          </a:p>
          <a:p>
            <a:pPr lvl="1">
              <a:lnSpc>
                <a:spcPct val="110000"/>
              </a:lnSpc>
            </a:pPr>
            <a:r>
              <a:rPr lang="en-US" sz="2400" dirty="0"/>
              <a:t>Matching the algorithm to the model</a:t>
            </a:r>
          </a:p>
          <a:p>
            <a:pPr lvl="1">
              <a:lnSpc>
                <a:spcPct val="110000"/>
              </a:lnSpc>
            </a:pPr>
            <a:r>
              <a:rPr lang="en-US" sz="2400" dirty="0"/>
              <a:t>Interoperability of algorithms</a:t>
            </a:r>
          </a:p>
          <a:p>
            <a:pPr>
              <a:lnSpc>
                <a:spcPct val="110000"/>
              </a:lnSpc>
            </a:pPr>
            <a:r>
              <a:rPr lang="en-US" sz="2800" dirty="0"/>
              <a:t>In later stages</a:t>
            </a:r>
          </a:p>
          <a:p>
            <a:pPr lvl="1">
              <a:lnSpc>
                <a:spcPct val="110000"/>
              </a:lnSpc>
            </a:pPr>
            <a:r>
              <a:rPr lang="en-US" sz="2400" dirty="0"/>
              <a:t>Adding new major capabilities</a:t>
            </a:r>
          </a:p>
          <a:p>
            <a:pPr lvl="1">
              <a:lnSpc>
                <a:spcPct val="110000"/>
              </a:lnSpc>
            </a:pPr>
            <a:r>
              <a:rPr lang="en-US" sz="2400" dirty="0"/>
              <a:t>Modifying existing capabilities </a:t>
            </a:r>
          </a:p>
          <a:p>
            <a:pPr lvl="1">
              <a:lnSpc>
                <a:spcPct val="110000"/>
              </a:lnSpc>
            </a:pPr>
            <a:r>
              <a:rPr lang="en-US" sz="2400" dirty="0"/>
              <a:t>Ongoing maintenance </a:t>
            </a:r>
          </a:p>
          <a:p>
            <a:pPr lvl="1">
              <a:lnSpc>
                <a:spcPct val="110000"/>
              </a:lnSpc>
            </a:pPr>
            <a:r>
              <a:rPr lang="en-US" sz="2400" dirty="0"/>
              <a:t>Preparing for production</a:t>
            </a:r>
          </a:p>
        </p:txBody>
      </p:sp>
    </p:spTree>
    <p:extLst>
      <p:ext uri="{BB962C8B-B14F-4D97-AF65-F5344CB8AC3E}">
        <p14:creationId xmlns:p14="http://schemas.microsoft.com/office/powerpoint/2010/main" val="1867183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CB83-9F9F-D348-8C66-C3201355DA31}"/>
              </a:ext>
            </a:extLst>
          </p:cNvPr>
          <p:cNvSpPr>
            <a:spLocks noGrp="1"/>
          </p:cNvSpPr>
          <p:nvPr>
            <p:ph type="title"/>
          </p:nvPr>
        </p:nvSpPr>
        <p:spPr>
          <a:xfrm>
            <a:off x="190450" y="230018"/>
            <a:ext cx="9082138" cy="908221"/>
          </a:xfrm>
        </p:spPr>
        <p:txBody>
          <a:bodyPr/>
          <a:lstStyle/>
          <a:p>
            <a:r>
              <a:rPr lang="en-US" dirty="0"/>
              <a:t>Testing as a development practice</a:t>
            </a:r>
            <a:endParaRPr lang="en-US" b="0" dirty="0"/>
          </a:p>
        </p:txBody>
      </p:sp>
      <p:grpSp>
        <p:nvGrpSpPr>
          <p:cNvPr id="3" name="Group 2">
            <a:extLst>
              <a:ext uri="{FF2B5EF4-FFF2-40B4-BE49-F238E27FC236}">
                <a16:creationId xmlns:a16="http://schemas.microsoft.com/office/drawing/2014/main" id="{E00439C8-BCB3-EF47-B203-E7EFB8544DC2}"/>
              </a:ext>
            </a:extLst>
          </p:cNvPr>
          <p:cNvGrpSpPr/>
          <p:nvPr/>
        </p:nvGrpSpPr>
        <p:grpSpPr>
          <a:xfrm>
            <a:off x="756851" y="979562"/>
            <a:ext cx="9772650" cy="5359454"/>
            <a:chOff x="1028700" y="1498546"/>
            <a:chExt cx="9772650" cy="5359454"/>
          </a:xfrm>
        </p:grpSpPr>
        <p:pic>
          <p:nvPicPr>
            <p:cNvPr id="5" name="Picture 4">
              <a:extLst>
                <a:ext uri="{FF2B5EF4-FFF2-40B4-BE49-F238E27FC236}">
                  <a16:creationId xmlns:a16="http://schemas.microsoft.com/office/drawing/2014/main" id="{36DCE1DC-1CE1-384C-9F9A-1D8AFB994FFF}"/>
                </a:ext>
              </a:extLst>
            </p:cNvPr>
            <p:cNvPicPr>
              <a:picLocks noChangeAspect="1"/>
            </p:cNvPicPr>
            <p:nvPr/>
          </p:nvPicPr>
          <p:blipFill>
            <a:blip r:embed="rId3"/>
            <a:stretch>
              <a:fillRect/>
            </a:stretch>
          </p:blipFill>
          <p:spPr>
            <a:xfrm>
              <a:off x="1028700" y="1498546"/>
              <a:ext cx="7970470" cy="5359454"/>
            </a:xfrm>
            <a:prstGeom prst="rect">
              <a:avLst/>
            </a:prstGeom>
          </p:spPr>
        </p:pic>
        <p:sp>
          <p:nvSpPr>
            <p:cNvPr id="6" name="Right Brace 5">
              <a:extLst>
                <a:ext uri="{FF2B5EF4-FFF2-40B4-BE49-F238E27FC236}">
                  <a16:creationId xmlns:a16="http://schemas.microsoft.com/office/drawing/2014/main" id="{80DAAA4D-9747-2F42-8299-9B4631FDAA20}"/>
                </a:ext>
              </a:extLst>
            </p:cNvPr>
            <p:cNvSpPr/>
            <p:nvPr/>
          </p:nvSpPr>
          <p:spPr>
            <a:xfrm>
              <a:off x="7742847" y="4932308"/>
              <a:ext cx="512395" cy="554092"/>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C36CF3F-07EA-4344-B5AB-202503936640}"/>
                </a:ext>
              </a:extLst>
            </p:cNvPr>
            <p:cNvSpPr/>
            <p:nvPr/>
          </p:nvSpPr>
          <p:spPr>
            <a:xfrm>
              <a:off x="7999045" y="2852737"/>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36D0ED25-CC71-054D-92AF-220F5F7ECE04}"/>
                </a:ext>
              </a:extLst>
            </p:cNvPr>
            <p:cNvSpPr/>
            <p:nvPr/>
          </p:nvSpPr>
          <p:spPr>
            <a:xfrm>
              <a:off x="8226667" y="1890713"/>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FA818DA-59C3-4C45-861A-F4E7BEC5A9F0}"/>
                </a:ext>
              </a:extLst>
            </p:cNvPr>
            <p:cNvSpPr txBox="1"/>
            <p:nvPr/>
          </p:nvSpPr>
          <p:spPr>
            <a:xfrm>
              <a:off x="8739062" y="2100262"/>
              <a:ext cx="2062288" cy="400110"/>
            </a:xfrm>
            <a:prstGeom prst="rect">
              <a:avLst/>
            </a:prstGeom>
            <a:noFill/>
          </p:spPr>
          <p:txBody>
            <a:bodyPr wrap="square" rtlCol="0">
              <a:spAutoFit/>
            </a:bodyPr>
            <a:lstStyle/>
            <a:p>
              <a:r>
                <a:rPr lang="en-US" sz="2000" dirty="0">
                  <a:solidFill>
                    <a:srgbClr val="2472BB"/>
                  </a:solidFill>
                </a:rPr>
                <a:t>Documentation</a:t>
              </a:r>
            </a:p>
          </p:txBody>
        </p:sp>
        <p:sp>
          <p:nvSpPr>
            <p:cNvPr id="10" name="TextBox 9">
              <a:extLst>
                <a:ext uri="{FF2B5EF4-FFF2-40B4-BE49-F238E27FC236}">
                  <a16:creationId xmlns:a16="http://schemas.microsoft.com/office/drawing/2014/main" id="{9DA547E0-77A8-3649-9C10-198B3393D1F4}"/>
                </a:ext>
              </a:extLst>
            </p:cNvPr>
            <p:cNvSpPr txBox="1"/>
            <p:nvPr/>
          </p:nvSpPr>
          <p:spPr>
            <a:xfrm>
              <a:off x="8585559" y="3043294"/>
              <a:ext cx="2062288" cy="400110"/>
            </a:xfrm>
            <a:prstGeom prst="rect">
              <a:avLst/>
            </a:prstGeom>
            <a:noFill/>
          </p:spPr>
          <p:txBody>
            <a:bodyPr wrap="square" rtlCol="0">
              <a:spAutoFit/>
            </a:bodyPr>
            <a:lstStyle/>
            <a:p>
              <a:r>
                <a:rPr lang="en-US" sz="2000" dirty="0">
                  <a:solidFill>
                    <a:srgbClr val="2472BB"/>
                  </a:solidFill>
                </a:rPr>
                <a:t>Build System</a:t>
              </a:r>
            </a:p>
          </p:txBody>
        </p:sp>
        <p:sp>
          <p:nvSpPr>
            <p:cNvPr id="11" name="TextBox 10">
              <a:extLst>
                <a:ext uri="{FF2B5EF4-FFF2-40B4-BE49-F238E27FC236}">
                  <a16:creationId xmlns:a16="http://schemas.microsoft.com/office/drawing/2014/main" id="{5C48457D-8DCC-A547-AE17-DD7551B6B466}"/>
                </a:ext>
              </a:extLst>
            </p:cNvPr>
            <p:cNvSpPr txBox="1"/>
            <p:nvPr/>
          </p:nvSpPr>
          <p:spPr>
            <a:xfrm>
              <a:off x="8482864" y="4681447"/>
              <a:ext cx="2062288" cy="400110"/>
            </a:xfrm>
            <a:prstGeom prst="rect">
              <a:avLst/>
            </a:prstGeom>
            <a:noFill/>
          </p:spPr>
          <p:txBody>
            <a:bodyPr wrap="square" rtlCol="0">
              <a:spAutoFit/>
            </a:bodyPr>
            <a:lstStyle/>
            <a:p>
              <a:r>
                <a:rPr lang="en-US" sz="2000" dirty="0">
                  <a:solidFill>
                    <a:srgbClr val="2472BB"/>
                  </a:solidFill>
                </a:rPr>
                <a:t>CI</a:t>
              </a:r>
            </a:p>
          </p:txBody>
        </p:sp>
        <p:sp>
          <p:nvSpPr>
            <p:cNvPr id="12" name="Right Brace 11">
              <a:extLst>
                <a:ext uri="{FF2B5EF4-FFF2-40B4-BE49-F238E27FC236}">
                  <a16:creationId xmlns:a16="http://schemas.microsoft.com/office/drawing/2014/main" id="{4599E0C0-30C2-CF46-ADA6-AD439EC41EA3}"/>
                </a:ext>
              </a:extLst>
            </p:cNvPr>
            <p:cNvSpPr/>
            <p:nvPr/>
          </p:nvSpPr>
          <p:spPr>
            <a:xfrm>
              <a:off x="7742847" y="4200525"/>
              <a:ext cx="512395" cy="371476"/>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824D0042-E786-4748-873A-B9842EA79523}"/>
              </a:ext>
            </a:extLst>
          </p:cNvPr>
          <p:cNvSpPr txBox="1"/>
          <p:nvPr/>
        </p:nvSpPr>
        <p:spPr>
          <a:xfrm>
            <a:off x="912668" y="6194017"/>
            <a:ext cx="5181744" cy="433965"/>
          </a:xfrm>
          <a:prstGeom prst="rect">
            <a:avLst/>
          </a:prstGeom>
          <a:noFill/>
        </p:spPr>
        <p:txBody>
          <a:bodyPr wrap="square" lIns="118872" tIns="91440" rIns="118872" bIns="91440" rtlCol="0" anchor="ctr" anchorCtr="0">
            <a:spAutoFit/>
          </a:bodyPr>
          <a:lstStyle/>
          <a:p>
            <a:pPr algn="l">
              <a:lnSpc>
                <a:spcPct val="90000"/>
              </a:lnSpc>
            </a:pPr>
            <a:r>
              <a:rPr lang="en-US" dirty="0">
                <a:hlinkClick r:id="rId4"/>
              </a:rPr>
              <a:t>SIAM CSE21, “Querying the ECP” - </a:t>
            </a:r>
            <a:r>
              <a:rPr lang="en-US" dirty="0" err="1">
                <a:hlinkClick r:id="rId4"/>
              </a:rPr>
              <a:t>figshare</a:t>
            </a:r>
            <a:endParaRPr lang="en-US" dirty="0"/>
          </a:p>
        </p:txBody>
      </p:sp>
    </p:spTree>
    <p:extLst>
      <p:ext uri="{BB962C8B-B14F-4D97-AF65-F5344CB8AC3E}">
        <p14:creationId xmlns:p14="http://schemas.microsoft.com/office/powerpoint/2010/main" val="183765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starting points and ways to “start small.”</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Code isolation </a:t>
            </a:r>
            <a:r>
              <a:rPr lang="en-US" sz="2600" dirty="0">
                <a:latin typeface="Arial" panose="020B0604020202020204" pitchFamily="34" charset="0"/>
              </a:rPr>
              <a:t>for incrementally adding testing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cs typeface="Arial" panose="020B0604020202020204" pitchFamily="34" charset="0"/>
              </a:rPr>
              <a:t>Ideas and guidelines for a holistic verification strategy</a:t>
            </a:r>
          </a:p>
        </p:txBody>
      </p:sp>
    </p:spTree>
    <p:extLst>
      <p:ext uri="{BB962C8B-B14F-4D97-AF65-F5344CB8AC3E}">
        <p14:creationId xmlns:p14="http://schemas.microsoft.com/office/powerpoint/2010/main" val="52188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Verification vs. Testing vs. Validation</a:t>
            </a:r>
          </a:p>
        </p:txBody>
      </p:sp>
      <p:sp>
        <p:nvSpPr>
          <p:cNvPr id="3" name="Content Placeholder 2"/>
          <p:cNvSpPr>
            <a:spLocks noGrp="1"/>
          </p:cNvSpPr>
          <p:nvPr>
            <p:ph idx="1"/>
          </p:nvPr>
        </p:nvSpPr>
        <p:spPr>
          <a:xfrm>
            <a:off x="368425" y="1061499"/>
            <a:ext cx="11270298" cy="2586162"/>
          </a:xfrm>
        </p:spPr>
        <p:txBody>
          <a:bodyPr/>
          <a:lstStyle/>
          <a:p>
            <a:r>
              <a:rPr lang="en-US" dirty="0"/>
              <a:t>Code verification uses tests </a:t>
            </a:r>
          </a:p>
          <a:p>
            <a:pPr lvl="1"/>
            <a:r>
              <a:rPr lang="en-US" dirty="0"/>
              <a:t>It is much more than a collection of tests</a:t>
            </a:r>
          </a:p>
          <a:p>
            <a:r>
              <a:rPr lang="en-US" dirty="0"/>
              <a:t>It is the holistic process through which you ensure that </a:t>
            </a:r>
          </a:p>
          <a:p>
            <a:pPr lvl="1"/>
            <a:r>
              <a:rPr lang="en-US" dirty="0"/>
              <a:t>Your implementation shows expected behavior,</a:t>
            </a:r>
          </a:p>
          <a:p>
            <a:pPr lvl="1"/>
            <a:r>
              <a:rPr lang="en-US" dirty="0"/>
              <a:t>Your implementation is consistent with your model,</a:t>
            </a:r>
          </a:p>
          <a:p>
            <a:pPr lvl="1"/>
            <a:r>
              <a:rPr lang="en-US" dirty="0"/>
              <a:t>Your code is capable of handling your target science cases</a:t>
            </a:r>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EC2DB939-C639-8E4D-938F-DF12FCDD4D2F}"/>
              </a:ext>
            </a:extLst>
          </p:cNvPr>
          <p:cNvSpPr/>
          <p:nvPr/>
        </p:nvSpPr>
        <p:spPr>
          <a:xfrm>
            <a:off x="834887" y="3647661"/>
            <a:ext cx="9415241" cy="258616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110000"/>
              </a:lnSpc>
            </a:pPr>
            <a:r>
              <a:rPr lang="en-US" sz="2000" b="1" dirty="0">
                <a:solidFill>
                  <a:schemeClr val="bg1"/>
                </a:solidFill>
              </a:rPr>
              <a:t>How do verification and validation differ?</a:t>
            </a:r>
          </a:p>
          <a:p>
            <a:pPr marL="342900" indent="-342900">
              <a:lnSpc>
                <a:spcPct val="110000"/>
              </a:lnSpc>
              <a:buFont typeface="Arial" panose="020B0604020202020204" pitchFamily="34" charset="0"/>
              <a:buChar char="•"/>
            </a:pPr>
            <a:r>
              <a:rPr lang="en-US" sz="2000" dirty="0">
                <a:solidFill>
                  <a:schemeClr val="bg1"/>
                </a:solidFill>
              </a:rPr>
              <a:t>Verification confirms that you have implemented what you meant to</a:t>
            </a:r>
          </a:p>
          <a:p>
            <a:pPr marL="800100" lvl="1" indent="-342900">
              <a:lnSpc>
                <a:spcPct val="110000"/>
              </a:lnSpc>
              <a:buFont typeface="Arial" panose="020B0604020202020204" pitchFamily="34" charset="0"/>
              <a:buChar char="•"/>
            </a:pPr>
            <a:r>
              <a:rPr lang="en-US" sz="2000" dirty="0">
                <a:solidFill>
                  <a:schemeClr val="bg1"/>
                </a:solidFill>
              </a:rPr>
              <a:t>Your method does what you wanted it to do</a:t>
            </a:r>
          </a:p>
          <a:p>
            <a:pPr marL="342900" indent="-342900">
              <a:lnSpc>
                <a:spcPct val="110000"/>
              </a:lnSpc>
              <a:buFont typeface="Arial" panose="020B0604020202020204" pitchFamily="34" charset="0"/>
              <a:buChar char="•"/>
            </a:pPr>
            <a:r>
              <a:rPr lang="en-US" sz="2000" dirty="0">
                <a:solidFill>
                  <a:schemeClr val="bg1"/>
                </a:solidFill>
              </a:rPr>
              <a:t>Validation says whether your science goals are met by your implementation</a:t>
            </a:r>
          </a:p>
          <a:p>
            <a:pPr marL="800100" lvl="1" indent="-342900">
              <a:lnSpc>
                <a:spcPct val="110000"/>
              </a:lnSpc>
              <a:buFont typeface="Arial" panose="020B0604020202020204" pitchFamily="34" charset="0"/>
              <a:buChar char="•"/>
            </a:pPr>
            <a:r>
              <a:rPr lang="en-US" sz="2000" dirty="0">
                <a:solidFill>
                  <a:schemeClr val="bg1"/>
                </a:solidFill>
              </a:rPr>
              <a:t>What you wanted your method to do is scientifically valid</a:t>
            </a:r>
          </a:p>
          <a:p>
            <a:pPr marL="800100" lvl="1" indent="-342900">
              <a:lnSpc>
                <a:spcPct val="110000"/>
              </a:lnSpc>
              <a:buFont typeface="Arial" panose="020B0604020202020204" pitchFamily="34" charset="0"/>
              <a:buChar char="•"/>
            </a:pPr>
            <a:r>
              <a:rPr lang="en-US" sz="2000" dirty="0">
                <a:solidFill>
                  <a:schemeClr val="bg1"/>
                </a:solidFill>
              </a:rPr>
              <a:t>Your model correctly captures the phenomenon you are trying to understand (outward-looking, not fully captured by tests)</a:t>
            </a:r>
          </a:p>
        </p:txBody>
      </p:sp>
    </p:spTree>
    <p:extLst>
      <p:ext uri="{BB962C8B-B14F-4D97-AF65-F5344CB8AC3E}">
        <p14:creationId xmlns:p14="http://schemas.microsoft.com/office/powerpoint/2010/main" val="316209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C86-4226-4E4F-AC9C-1BD150357409}"/>
              </a:ext>
            </a:extLst>
          </p:cNvPr>
          <p:cNvSpPr>
            <a:spLocks noGrp="1"/>
          </p:cNvSpPr>
          <p:nvPr>
            <p:ph type="title"/>
          </p:nvPr>
        </p:nvSpPr>
        <p:spPr>
          <a:xfrm>
            <a:off x="365760" y="421419"/>
            <a:ext cx="11372473" cy="914400"/>
          </a:xfrm>
        </p:spPr>
        <p:txBody>
          <a:bodyPr/>
          <a:lstStyle/>
          <a:p>
            <a:r>
              <a:rPr lang="en-US" dirty="0"/>
              <a:t>Components of Verification</a:t>
            </a:r>
          </a:p>
        </p:txBody>
      </p:sp>
      <p:sp>
        <p:nvSpPr>
          <p:cNvPr id="3" name="Content Placeholder 2">
            <a:extLst>
              <a:ext uri="{FF2B5EF4-FFF2-40B4-BE49-F238E27FC236}">
                <a16:creationId xmlns:a16="http://schemas.microsoft.com/office/drawing/2014/main" id="{DAD56F5A-89FB-5647-B6BB-58E2E45748AC}"/>
              </a:ext>
            </a:extLst>
          </p:cNvPr>
          <p:cNvSpPr>
            <a:spLocks noGrp="1"/>
          </p:cNvSpPr>
          <p:nvPr>
            <p:ph idx="1"/>
          </p:nvPr>
        </p:nvSpPr>
        <p:spPr>
          <a:xfrm>
            <a:off x="365760" y="1192106"/>
            <a:ext cx="11372473" cy="4802294"/>
          </a:xfrm>
        </p:spPr>
        <p:txBody>
          <a:bodyPr/>
          <a:lstStyle/>
          <a:p>
            <a:r>
              <a:rPr lang="en-US" dirty="0"/>
              <a:t>Testing at various granularity levels</a:t>
            </a:r>
          </a:p>
          <a:p>
            <a:pPr lvl="1"/>
            <a:r>
              <a:rPr lang="en-US" dirty="0"/>
              <a:t>Individual components</a:t>
            </a:r>
          </a:p>
          <a:p>
            <a:pPr lvl="1"/>
            <a:r>
              <a:rPr lang="en-US" dirty="0"/>
              <a:t>Interoperability of components</a:t>
            </a:r>
          </a:p>
          <a:p>
            <a:pPr lvl="1"/>
            <a:r>
              <a:rPr lang="en-US" dirty="0"/>
              <a:t>Convergence, stability and accuracy</a:t>
            </a:r>
          </a:p>
          <a:p>
            <a:r>
              <a:rPr lang="en-US" dirty="0"/>
              <a:t>Validation of individual components</a:t>
            </a:r>
          </a:p>
          <a:p>
            <a:pPr lvl="1"/>
            <a:r>
              <a:rPr lang="en-US" dirty="0"/>
              <a:t>Building diagnostics (e.g. ensure conservation of physical quantities)</a:t>
            </a:r>
          </a:p>
          <a:p>
            <a:r>
              <a:rPr lang="en-US" dirty="0"/>
              <a:t>Testing practices</a:t>
            </a:r>
          </a:p>
          <a:p>
            <a:pPr lvl="1"/>
            <a:r>
              <a:rPr lang="en-US" dirty="0"/>
              <a:t>Error bars</a:t>
            </a:r>
          </a:p>
          <a:p>
            <a:pPr lvl="2"/>
            <a:r>
              <a:rPr lang="en-US" dirty="0"/>
              <a:t>Necessary for differentiating between drift and round-off</a:t>
            </a:r>
          </a:p>
          <a:p>
            <a:r>
              <a:rPr lang="en-US" dirty="0"/>
              <a:t>Ensuring code and interoperability coverage</a:t>
            </a:r>
          </a:p>
          <a:p>
            <a:endParaRPr lang="en-US" dirty="0"/>
          </a:p>
          <a:p>
            <a:endParaRPr lang="en-US" dirty="0"/>
          </a:p>
        </p:txBody>
      </p:sp>
      <p:grpSp>
        <p:nvGrpSpPr>
          <p:cNvPr id="4" name="Group 3">
            <a:extLst>
              <a:ext uri="{FF2B5EF4-FFF2-40B4-BE49-F238E27FC236}">
                <a16:creationId xmlns:a16="http://schemas.microsoft.com/office/drawing/2014/main" id="{8764A387-87C9-FA45-BCE5-1FFDC6371FCD}"/>
              </a:ext>
            </a:extLst>
          </p:cNvPr>
          <p:cNvGrpSpPr/>
          <p:nvPr/>
        </p:nvGrpSpPr>
        <p:grpSpPr>
          <a:xfrm>
            <a:off x="7552267" y="2344790"/>
            <a:ext cx="694267" cy="457200"/>
            <a:chOff x="8382000" y="3589867"/>
            <a:chExt cx="694267" cy="457200"/>
          </a:xfrm>
        </p:grpSpPr>
        <p:cxnSp>
          <p:nvCxnSpPr>
            <p:cNvPr id="5" name="Straight Connector 4">
              <a:extLst>
                <a:ext uri="{FF2B5EF4-FFF2-40B4-BE49-F238E27FC236}">
                  <a16:creationId xmlns:a16="http://schemas.microsoft.com/office/drawing/2014/main" id="{80AE2E56-5EF0-E249-8C6F-5667A9DAE8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2064DF4-A5B6-4142-B832-330B04A80DD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A4D9A05-CC5D-054A-B2A7-4FF9B17D6277}"/>
              </a:ext>
            </a:extLst>
          </p:cNvPr>
          <p:cNvGrpSpPr/>
          <p:nvPr/>
        </p:nvGrpSpPr>
        <p:grpSpPr>
          <a:xfrm>
            <a:off x="9059333" y="1356147"/>
            <a:ext cx="694267" cy="457200"/>
            <a:chOff x="8382000" y="3589867"/>
            <a:chExt cx="694267" cy="457200"/>
          </a:xfrm>
        </p:grpSpPr>
        <p:cxnSp>
          <p:nvCxnSpPr>
            <p:cNvPr id="8" name="Straight Connector 7">
              <a:extLst>
                <a:ext uri="{FF2B5EF4-FFF2-40B4-BE49-F238E27FC236}">
                  <a16:creationId xmlns:a16="http://schemas.microsoft.com/office/drawing/2014/main" id="{1F92EA28-1AB4-2D46-88F7-117F414D343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D09E37-F4CB-E041-995D-F131DF175AE0}"/>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C800B15-AB5D-5844-9330-A4CEF3A4BED7}"/>
              </a:ext>
            </a:extLst>
          </p:cNvPr>
          <p:cNvGrpSpPr/>
          <p:nvPr/>
        </p:nvGrpSpPr>
        <p:grpSpPr>
          <a:xfrm>
            <a:off x="7230533" y="1887590"/>
            <a:ext cx="694267" cy="457200"/>
            <a:chOff x="8382000" y="3589867"/>
            <a:chExt cx="694267" cy="457200"/>
          </a:xfrm>
        </p:grpSpPr>
        <p:cxnSp>
          <p:nvCxnSpPr>
            <p:cNvPr id="11" name="Straight Connector 10">
              <a:extLst>
                <a:ext uri="{FF2B5EF4-FFF2-40B4-BE49-F238E27FC236}">
                  <a16:creationId xmlns:a16="http://schemas.microsoft.com/office/drawing/2014/main" id="{0EEE4057-DE14-E748-B681-0B0F5C92700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6BA8A9-1E75-C248-A062-99BD7575087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D9086AE7-82DE-4D4D-A508-6183C66736F2}"/>
              </a:ext>
            </a:extLst>
          </p:cNvPr>
          <p:cNvGrpSpPr/>
          <p:nvPr/>
        </p:nvGrpSpPr>
        <p:grpSpPr>
          <a:xfrm>
            <a:off x="7636933" y="1430390"/>
            <a:ext cx="694267" cy="457200"/>
            <a:chOff x="8382000" y="3589867"/>
            <a:chExt cx="694267" cy="457200"/>
          </a:xfrm>
        </p:grpSpPr>
        <p:cxnSp>
          <p:nvCxnSpPr>
            <p:cNvPr id="14" name="Straight Connector 13">
              <a:extLst>
                <a:ext uri="{FF2B5EF4-FFF2-40B4-BE49-F238E27FC236}">
                  <a16:creationId xmlns:a16="http://schemas.microsoft.com/office/drawing/2014/main" id="{8E150B16-E6A6-344C-9FA9-745A2737EC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D37B0A-251A-8947-A751-78617B46F94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EE5C048-030F-EB4E-BAC5-D9E11049316C}"/>
              </a:ext>
            </a:extLst>
          </p:cNvPr>
          <p:cNvGrpSpPr/>
          <p:nvPr/>
        </p:nvGrpSpPr>
        <p:grpSpPr>
          <a:xfrm>
            <a:off x="8009466" y="956256"/>
            <a:ext cx="694267" cy="457200"/>
            <a:chOff x="8382000" y="3589867"/>
            <a:chExt cx="694267" cy="457200"/>
          </a:xfrm>
        </p:grpSpPr>
        <p:cxnSp>
          <p:nvCxnSpPr>
            <p:cNvPr id="17" name="Straight Connector 16">
              <a:extLst>
                <a:ext uri="{FF2B5EF4-FFF2-40B4-BE49-F238E27FC236}">
                  <a16:creationId xmlns:a16="http://schemas.microsoft.com/office/drawing/2014/main" id="{331082CF-05CA-2942-B105-E569C1DA297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121C5D-09E1-364D-9131-963B8D2BE18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DD01CE7-78BE-8E4F-B504-9EB3055BEC94}"/>
              </a:ext>
            </a:extLst>
          </p:cNvPr>
          <p:cNvGrpSpPr/>
          <p:nvPr/>
        </p:nvGrpSpPr>
        <p:grpSpPr>
          <a:xfrm>
            <a:off x="8398932" y="465189"/>
            <a:ext cx="694267" cy="457200"/>
            <a:chOff x="8382000" y="3589867"/>
            <a:chExt cx="694267" cy="457200"/>
          </a:xfrm>
        </p:grpSpPr>
        <p:cxnSp>
          <p:nvCxnSpPr>
            <p:cNvPr id="20" name="Straight Connector 19">
              <a:extLst>
                <a:ext uri="{FF2B5EF4-FFF2-40B4-BE49-F238E27FC236}">
                  <a16:creationId xmlns:a16="http://schemas.microsoft.com/office/drawing/2014/main" id="{1120F0D5-FB93-FF44-B04B-C82CD920C0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FD474E-D10A-AF4B-B9B1-ABCB02A92C4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9345ABC-92DC-DD4D-A157-A67B149BF363}"/>
              </a:ext>
            </a:extLst>
          </p:cNvPr>
          <p:cNvGrpSpPr/>
          <p:nvPr/>
        </p:nvGrpSpPr>
        <p:grpSpPr>
          <a:xfrm>
            <a:off x="9389531" y="1830280"/>
            <a:ext cx="694267" cy="457200"/>
            <a:chOff x="8382000" y="3589867"/>
            <a:chExt cx="694267" cy="457200"/>
          </a:xfrm>
        </p:grpSpPr>
        <p:cxnSp>
          <p:nvCxnSpPr>
            <p:cNvPr id="23" name="Straight Connector 22">
              <a:extLst>
                <a:ext uri="{FF2B5EF4-FFF2-40B4-BE49-F238E27FC236}">
                  <a16:creationId xmlns:a16="http://schemas.microsoft.com/office/drawing/2014/main" id="{4785FE91-C168-8A4D-A538-4729FDF9FCA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452231-B583-D541-8401-BFA863682D4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8A7747F-B771-6A4D-8F88-83D2459072BD}"/>
              </a:ext>
            </a:extLst>
          </p:cNvPr>
          <p:cNvGrpSpPr/>
          <p:nvPr/>
        </p:nvGrpSpPr>
        <p:grpSpPr>
          <a:xfrm>
            <a:off x="8746065" y="922389"/>
            <a:ext cx="694267" cy="457200"/>
            <a:chOff x="8382000" y="3589867"/>
            <a:chExt cx="694267" cy="457200"/>
          </a:xfrm>
        </p:grpSpPr>
        <p:cxnSp>
          <p:nvCxnSpPr>
            <p:cNvPr id="26" name="Straight Connector 25">
              <a:extLst>
                <a:ext uri="{FF2B5EF4-FFF2-40B4-BE49-F238E27FC236}">
                  <a16:creationId xmlns:a16="http://schemas.microsoft.com/office/drawing/2014/main" id="{731450B7-0E4A-8546-8A5E-CC635B3EE85E}"/>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CF89BE-7F48-3C47-8C1F-844C767B4BD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B36C0D-751B-C049-9AE0-072415F6B8CA}"/>
              </a:ext>
            </a:extLst>
          </p:cNvPr>
          <p:cNvGrpSpPr/>
          <p:nvPr/>
        </p:nvGrpSpPr>
        <p:grpSpPr>
          <a:xfrm>
            <a:off x="8991598" y="2306847"/>
            <a:ext cx="694267" cy="457200"/>
            <a:chOff x="8382000" y="3589867"/>
            <a:chExt cx="694267" cy="457200"/>
          </a:xfrm>
        </p:grpSpPr>
        <p:cxnSp>
          <p:nvCxnSpPr>
            <p:cNvPr id="29" name="Straight Connector 28">
              <a:extLst>
                <a:ext uri="{FF2B5EF4-FFF2-40B4-BE49-F238E27FC236}">
                  <a16:creationId xmlns:a16="http://schemas.microsoft.com/office/drawing/2014/main" id="{9B1AB82F-1B7E-CF4A-ADB8-CEFCD7AB4E72}"/>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AB8D83-626C-6542-A2EC-2B7D0143A78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37D00AE-3618-0947-872F-DC3C4E2BB2A0}"/>
              </a:ext>
            </a:extLst>
          </p:cNvPr>
          <p:cNvGrpSpPr/>
          <p:nvPr/>
        </p:nvGrpSpPr>
        <p:grpSpPr>
          <a:xfrm>
            <a:off x="9338731" y="2797913"/>
            <a:ext cx="694267" cy="457200"/>
            <a:chOff x="8382000" y="3589867"/>
            <a:chExt cx="694267" cy="457200"/>
          </a:xfrm>
        </p:grpSpPr>
        <p:cxnSp>
          <p:nvCxnSpPr>
            <p:cNvPr id="32" name="Straight Connector 31">
              <a:extLst>
                <a:ext uri="{FF2B5EF4-FFF2-40B4-BE49-F238E27FC236}">
                  <a16:creationId xmlns:a16="http://schemas.microsoft.com/office/drawing/2014/main" id="{FA9CC531-F5B3-4849-A317-812DF3E7D4D8}"/>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7979EC-D457-1A40-8361-6017A1836A8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4F8C5EF6-4461-BF45-BB0A-80F3ACC198C1}"/>
              </a:ext>
            </a:extLst>
          </p:cNvPr>
          <p:cNvSpPr/>
          <p:nvPr/>
        </p:nvSpPr>
        <p:spPr>
          <a:xfrm>
            <a:off x="9815379" y="2243797"/>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Unit Test</a:t>
            </a:r>
          </a:p>
        </p:txBody>
      </p:sp>
      <p:sp>
        <p:nvSpPr>
          <p:cNvPr id="35" name="Oval 34">
            <a:extLst>
              <a:ext uri="{FF2B5EF4-FFF2-40B4-BE49-F238E27FC236}">
                <a16:creationId xmlns:a16="http://schemas.microsoft.com/office/drawing/2014/main" id="{9BF3BE41-54F2-B846-A670-36C15555CC3D}"/>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6" name="Oval 35">
            <a:extLst>
              <a:ext uri="{FF2B5EF4-FFF2-40B4-BE49-F238E27FC236}">
                <a16:creationId xmlns:a16="http://schemas.microsoft.com/office/drawing/2014/main" id="{35438F57-D3D9-D743-97DD-F13A5A602DA3}"/>
              </a:ext>
            </a:extLst>
          </p:cNvPr>
          <p:cNvSpPr/>
          <p:nvPr/>
        </p:nvSpPr>
        <p:spPr>
          <a:xfrm>
            <a:off x="8600413" y="111896"/>
            <a:ext cx="1933835" cy="602870"/>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Integration Test</a:t>
            </a:r>
          </a:p>
        </p:txBody>
      </p:sp>
    </p:spTree>
    <p:extLst>
      <p:ext uri="{BB962C8B-B14F-4D97-AF65-F5344CB8AC3E}">
        <p14:creationId xmlns:p14="http://schemas.microsoft.com/office/powerpoint/2010/main" val="237024152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2420</TotalTime>
  <Words>3205</Words>
  <Application>Microsoft Office PowerPoint</Application>
  <PresentationFormat>Custom</PresentationFormat>
  <Paragraphs>241</Paragraphs>
  <Slides>17</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Calibri</vt:lpstr>
      <vt:lpstr>Century Gothic</vt:lpstr>
      <vt:lpstr>Menlo</vt:lpstr>
      <vt:lpstr>Presentations (Wide Screen)</vt:lpstr>
      <vt:lpstr>Software Testing: Introduction</vt:lpstr>
      <vt:lpstr>License, Citation and Acknowledgements</vt:lpstr>
      <vt:lpstr>Software Testing - Outline</vt:lpstr>
      <vt:lpstr>Testing within the software development lifecycle</vt:lpstr>
      <vt:lpstr>Testing within the software development lifecycle</vt:lpstr>
      <vt:lpstr>Testing as a development practice</vt:lpstr>
      <vt:lpstr>Audiences for this presentation</vt:lpstr>
      <vt:lpstr>Definitions: Verification vs. Testing vs. Validation</vt:lpstr>
      <vt:lpstr>Components of Verification</vt:lpstr>
      <vt:lpstr>Challenges</vt:lpstr>
      <vt:lpstr>Toy Example</vt:lpstr>
      <vt:lpstr>Toy Example</vt:lpstr>
      <vt:lpstr>Going Further</vt:lpstr>
      <vt:lpstr>How do we determine what other tests are needed?</vt:lpstr>
      <vt:lpstr>Checking coverage Example</vt:lpstr>
      <vt:lpstr>Graphical View of Gcov Output and Tutorials for Code Coverage </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205</cp:revision>
  <cp:lastPrinted>2017-11-02T18:35:01Z</cp:lastPrinted>
  <dcterms:created xsi:type="dcterms:W3CDTF">2018-11-06T17:28:56Z</dcterms:created>
  <dcterms:modified xsi:type="dcterms:W3CDTF">2021-06-16T01:13:03Z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